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7" r:id="rId3"/>
    <p:sldId id="276" r:id="rId4"/>
    <p:sldId id="268" r:id="rId5"/>
    <p:sldId id="258" r:id="rId6"/>
    <p:sldId id="259" r:id="rId7"/>
    <p:sldId id="269" r:id="rId8"/>
    <p:sldId id="260" r:id="rId9"/>
    <p:sldId id="271" r:id="rId10"/>
    <p:sldId id="272" r:id="rId11"/>
    <p:sldId id="274" r:id="rId12"/>
    <p:sldId id="273" r:id="rId13"/>
    <p:sldId id="275" r:id="rId14"/>
    <p:sldId id="277" r:id="rId15"/>
    <p:sldId id="262" r:id="rId16"/>
    <p:sldId id="278" r:id="rId17"/>
    <p:sldId id="263" r:id="rId18"/>
    <p:sldId id="264" r:id="rId19"/>
    <p:sldId id="265" r:id="rId20"/>
    <p:sldId id="266" r:id="rId21"/>
    <p:sldId id="27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04"/>
    <p:restoredTop sz="94572"/>
  </p:normalViewPr>
  <p:slideViewPr>
    <p:cSldViewPr snapToGrid="0" snapToObjects="1">
      <p:cViewPr varScale="1">
        <p:scale>
          <a:sx n="61" d="100"/>
          <a:sy n="61" d="100"/>
        </p:scale>
        <p:origin x="84" y="1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1B7505-E051-2546-8C0B-76D4C6245397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E36EB0-A6CE-FF4D-88FA-F283BF6D9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399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36EB0-A6CE-FF4D-88FA-F283BF6D97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15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E6D00-EC80-B844-A1E5-ECA012090C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522B72-6B6A-174D-AE9C-DB949E61E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ED691-A2E1-D64D-B485-AD0B3FFA0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99D10-F6B4-9845-A8C5-0FCF38FEC899}" type="datetime3">
              <a:rPr lang="en-US" smtClean="0"/>
              <a:t>28 December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5C216-5C46-A24C-8CCF-88282DC56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9011"/>
            <a:ext cx="4114800" cy="365125"/>
          </a:xfr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78AAD-76DD-2D47-BB55-05253390D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01314"/>
            <a:ext cx="2743200" cy="365125"/>
          </a:xfrm>
        </p:spPr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51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E4DDE-A4A2-C04F-9926-F631F139A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C21588-58D1-334A-B76C-55A27EABDC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AB1A2-CCCA-234B-8968-A0A9AA974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B3206-CF12-8542-A6E1-6DBD3E24526A}" type="datetime3">
              <a:rPr lang="en-US" smtClean="0"/>
              <a:t>28 December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9F15C-3933-0B45-BEEC-57973E9C1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E71F8-0662-8440-A0B5-1AEC05EFC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913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26FA8E-EC06-7843-AE75-0575C88BC5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1C23EA-E83B-464E-BCD1-A5079A666D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6EAFC-25E7-324D-888E-D818D7EF1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DB0C0-D372-9C4B-A779-968BF032AC2D}" type="datetime3">
              <a:rPr lang="en-US" smtClean="0"/>
              <a:t>28 December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0D6AE-0147-E243-A8B2-ADE83A4A6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29603-5916-2040-B470-0141E2D2C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807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809A6-4425-664E-B23C-7ED5B151B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2EC69-6CC4-E447-9F90-40FF5C08C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AC96C-381A-A54E-8179-5DE3026DE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60555-47C4-7B40-8A97-14C1895AFB7D}" type="datetime3">
              <a:rPr lang="en-US" smtClean="0"/>
              <a:t>28 December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82589-F059-6F4D-B08F-E47E6B290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10241-24D4-D744-A9E3-330FFCAB2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00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DE021-692C-9C4C-984B-C23C68634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009C7-2DC3-C64F-8170-0DFE9C02D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FA090-990B-0444-AE1D-D991148FA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2160B-3DBA-9049-B03F-129EFEEEF524}" type="datetime3">
              <a:rPr lang="en-US" smtClean="0"/>
              <a:t>28 December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F2E2B-BA3C-6B4F-B90A-10EB291E9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D1819-2607-E54F-B1DB-9B9890B01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109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C12E2-0F72-3F44-9AC5-9F7C3316E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B1E8B-C757-E441-A17C-EF00663414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50262F-BB40-154A-AFD3-B92D58866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065421-DCD8-A84B-A76B-C1EC558FB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733EF-0AD2-F24C-8F96-8412AB96F2E9}" type="datetime3">
              <a:rPr lang="en-US" smtClean="0"/>
              <a:t>28 December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6407D7-8996-EC48-BDA3-0EF5ECEC9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EC32C5-E676-DC4E-8E41-93A46E6A8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10CA3-2E05-B640-9CCE-92C148D4E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766BA-892E-F24C-A439-3424FFBDC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01543-29A7-954B-A3EE-726C9457F0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A1043E-5499-8342-8840-53AC4191B3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9CA6F7-028A-EA4B-A5AE-BB679E2CE6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75A0A0-0682-0B48-A0CD-AD7BBD9F2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09045-DE69-6141-BD88-1B27C3B89D40}" type="datetime3">
              <a:rPr lang="en-US" smtClean="0"/>
              <a:t>28 December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87F573-FF96-7C40-80AC-B751D7503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74A8F3-333D-1547-A79D-22E388A53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082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5B01F-2635-284B-A816-5D099C1FF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17A760-6C27-C34E-A7AD-A48561A2C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B6B34-C7FF-E148-ACD4-38FF1955CA8B}" type="datetime3">
              <a:rPr lang="en-US" smtClean="0"/>
              <a:t>28 December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ADBC2C-E70B-5B46-880E-A55D4A499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A6EF96-7087-1446-B48D-0E23811F3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65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A4C1E0-49B0-FF4B-B95F-5DDAD710C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E0556-1588-1949-B5BB-4D1A4BFE62E9}" type="datetime3">
              <a:rPr lang="en-US" smtClean="0"/>
              <a:t>28 December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95F5CD-7801-904E-863E-6D4CD7EC7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3307F-E4F0-494C-8C71-F48B0A8A5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689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A4F71-6496-C54D-9457-51C3DBA25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75341-6D4A-2E42-BF45-8A2809B64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6A1186-D7D6-A346-BF40-2E71B75D48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CFA1EB-1333-AC49-8B51-EAEBA7930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6A10C-CDC0-2749-811A-6B1185558632}" type="datetime3">
              <a:rPr lang="en-US" smtClean="0"/>
              <a:t>28 December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82420A-183D-4448-A344-D1F4C5E64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760580-3EDE-8044-9F33-BA280BA0B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373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B2C93-83DE-6B45-96AC-45C27B5CF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F71D4A-0F39-C042-9CB1-451534DE24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98C5BB-70C2-7842-B3FB-971AF95397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2CC4E5-AC57-8E4C-9C3D-5FE4CABC6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45C7-26AA-A14E-95C8-47706C9B36A9}" type="datetime3">
              <a:rPr lang="en-US" smtClean="0"/>
              <a:t>28 December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51D53F-7D5A-0847-94CC-F2354EEC9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77AD5-1FCA-624B-95B5-76ABD482B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77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6E8C70-D60B-9A46-B78F-0FB9B708C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816E8-18EF-B040-98AE-D087A1AC0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75A01-8254-B140-878E-7B1322EAD0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016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058ECF-5213-6F42-BD26-E98EE40B1E6E}" type="datetime3">
              <a:rPr lang="en-US" smtClean="0"/>
              <a:t>28 December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4EE14-59E9-4547-8CEA-0A40BC88A7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016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B4C1B-65B1-044F-BF34-64DCFC30E1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79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709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D9D36D6-2AC5-46A1-A849-4C82D5264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0B17B-7157-4648-AB97-91649543C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4955" y="552182"/>
            <a:ext cx="5998840" cy="3343135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/>
              <a:t>Getting Started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9895A2-C0DE-5E44-9CBD-EDCB2F69ED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4955" y="4067032"/>
            <a:ext cx="5998840" cy="2067068"/>
          </a:xfrm>
          <a:noFill/>
        </p:spPr>
        <p:txBody>
          <a:bodyPr>
            <a:normAutofit/>
          </a:bodyPr>
          <a:lstStyle/>
          <a:p>
            <a:pPr algn="l"/>
            <a:r>
              <a:rPr lang="en-US"/>
              <a:t>Prof. Darrell Long</a:t>
            </a:r>
          </a:p>
          <a:p>
            <a:pPr algn="l"/>
            <a:r>
              <a:rPr lang="en-US"/>
              <a:t>CSE 13S</a:t>
            </a:r>
          </a:p>
        </p:txBody>
      </p:sp>
      <p:pic>
        <p:nvPicPr>
          <p:cNvPr id="5" name="Picture 4" descr="A young boy holding a baby&#10;&#10;Description automatically generated">
            <a:extLst>
              <a:ext uri="{FF2B5EF4-FFF2-40B4-BE49-F238E27FC236}">
                <a16:creationId xmlns:a16="http://schemas.microsoft.com/office/drawing/2014/main" id="{870AFD13-2A99-8A47-BD7A-DE4038CEF3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6942"/>
          <a:stretch/>
        </p:blipFill>
        <p:spPr>
          <a:xfrm>
            <a:off x="20" y="10"/>
            <a:ext cx="4992985" cy="685799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54AC36-F8AB-A745-9DAC-2BA7CBF8A9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B5D106E-4E65-244D-85E2-5A1C60737EE3}" type="datetime3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28 December 2020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334436-6DB6-604C-B7A5-BFC40594B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54954" y="6356350"/>
            <a:ext cx="463625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357A0-197F-F648-90B7-3261BE176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3124" y="6356350"/>
            <a:ext cx="116067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9288C96-B2B8-0541-9483-3EA14CB3DC79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730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4F8DA-D2C7-D14C-B5F6-41FFC6672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Normal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C8079-D7E9-3743-BB50-B30AC2F38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1900" dirty="0">
                <a:solidFill>
                  <a:srgbClr val="FFFFFF"/>
                </a:solidFill>
              </a:rPr>
              <a:t>The default mode when you open a file in Vim is normal, or command mode.</a:t>
            </a:r>
            <a:endParaRPr lang="en-US" sz="1900" dirty="0">
              <a:solidFill>
                <a:srgbClr val="FFFFFF"/>
              </a:solidFill>
              <a:latin typeface="Courier" pitchFamily="2" charset="0"/>
            </a:endParaRPr>
          </a:p>
          <a:p>
            <a:r>
              <a:rPr lang="en-US" sz="1900" dirty="0">
                <a:solidFill>
                  <a:srgbClr val="FFFFFF"/>
                </a:solidFill>
              </a:rPr>
              <a:t>Commands enable you to move anywhere in the file, perform edits, enter insert mode to add new text, save the file, or exit the file.</a:t>
            </a:r>
          </a:p>
          <a:p>
            <a:r>
              <a:rPr lang="en-US" sz="1900" dirty="0">
                <a:solidFill>
                  <a:srgbClr val="FFFFFF"/>
                </a:solidFill>
              </a:rPr>
              <a:t>Basic cursor movement in normal mode:</a:t>
            </a:r>
          </a:p>
          <a:p>
            <a:pPr lvl="1"/>
            <a:r>
              <a:rPr lang="en-US" sz="1500" dirty="0">
                <a:solidFill>
                  <a:srgbClr val="FFFFFF"/>
                </a:solidFill>
                <a:latin typeface="Courier" pitchFamily="2" charset="0"/>
              </a:rPr>
              <a:t>h</a:t>
            </a:r>
            <a:r>
              <a:rPr lang="en-US" sz="1500" dirty="0">
                <a:solidFill>
                  <a:srgbClr val="FFFFFF"/>
                </a:solidFill>
              </a:rPr>
              <a:t> – move cursor left one space.</a:t>
            </a:r>
          </a:p>
          <a:p>
            <a:pPr lvl="1"/>
            <a:r>
              <a:rPr lang="en-US" sz="1500" dirty="0">
                <a:solidFill>
                  <a:srgbClr val="FFFFFF"/>
                </a:solidFill>
                <a:latin typeface="Courier" pitchFamily="2" charset="0"/>
              </a:rPr>
              <a:t>j</a:t>
            </a:r>
            <a:r>
              <a:rPr lang="en-US" sz="1500" dirty="0">
                <a:solidFill>
                  <a:srgbClr val="FFFFFF"/>
                </a:solidFill>
              </a:rPr>
              <a:t> – move cursor down one line.</a:t>
            </a:r>
          </a:p>
          <a:p>
            <a:pPr lvl="1"/>
            <a:r>
              <a:rPr lang="en-US" sz="1500" dirty="0">
                <a:solidFill>
                  <a:srgbClr val="FFFFFF"/>
                </a:solidFill>
                <a:latin typeface="Courier" pitchFamily="2" charset="0"/>
              </a:rPr>
              <a:t>k</a:t>
            </a:r>
            <a:r>
              <a:rPr lang="en-US" sz="1500" dirty="0">
                <a:solidFill>
                  <a:srgbClr val="FFFFFF"/>
                </a:solidFill>
              </a:rPr>
              <a:t> – move cursor up one line.</a:t>
            </a:r>
          </a:p>
          <a:p>
            <a:pPr lvl="1"/>
            <a:r>
              <a:rPr lang="en-US" sz="1500" dirty="0">
                <a:solidFill>
                  <a:srgbClr val="FFFFFF"/>
                </a:solidFill>
                <a:latin typeface="Courier" pitchFamily="2" charset="0"/>
              </a:rPr>
              <a:t>l</a:t>
            </a:r>
            <a:r>
              <a:rPr lang="en-US" sz="1500" dirty="0">
                <a:solidFill>
                  <a:srgbClr val="FFFFFF"/>
                </a:solidFill>
              </a:rPr>
              <a:t> – move cursor right one space.</a:t>
            </a:r>
          </a:p>
          <a:p>
            <a:r>
              <a:rPr lang="en-US" sz="1900" dirty="0">
                <a:solidFill>
                  <a:srgbClr val="FFFFFF"/>
                </a:solidFill>
              </a:rPr>
              <a:t>File related commands:</a:t>
            </a:r>
          </a:p>
          <a:p>
            <a:pPr lvl="1"/>
            <a:r>
              <a:rPr lang="en-US" sz="1500" dirty="0">
                <a:solidFill>
                  <a:srgbClr val="FFFFFF"/>
                </a:solidFill>
                <a:latin typeface="Courier" pitchFamily="2" charset="0"/>
              </a:rPr>
              <a:t>:</a:t>
            </a:r>
            <a:r>
              <a:rPr lang="en-US" sz="1500" dirty="0" err="1">
                <a:solidFill>
                  <a:srgbClr val="FFFFFF"/>
                </a:solidFill>
                <a:latin typeface="Courier" pitchFamily="2" charset="0"/>
              </a:rPr>
              <a:t>wq</a:t>
            </a:r>
            <a:r>
              <a:rPr lang="en-US" sz="1500" dirty="0">
                <a:solidFill>
                  <a:srgbClr val="FFFFFF"/>
                </a:solidFill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FFFFFF"/>
                </a:solidFill>
              </a:rPr>
              <a:t>– save and quit file.</a:t>
            </a:r>
          </a:p>
          <a:p>
            <a:pPr lvl="1"/>
            <a:r>
              <a:rPr lang="en-US" sz="1500" dirty="0">
                <a:solidFill>
                  <a:srgbClr val="FFFFFF"/>
                </a:solidFill>
                <a:latin typeface="Courier" pitchFamily="2" charset="0"/>
              </a:rPr>
              <a:t>:q! </a:t>
            </a:r>
            <a:r>
              <a:rPr lang="en-US" sz="1500" dirty="0">
                <a:solidFill>
                  <a:srgbClr val="FFFFFF"/>
                </a:solidFill>
              </a:rPr>
              <a:t>– quit file without saving.</a:t>
            </a:r>
          </a:p>
          <a:p>
            <a:pPr lvl="1"/>
            <a:r>
              <a:rPr lang="en-US" sz="1500" dirty="0">
                <a:solidFill>
                  <a:srgbClr val="FFFFFF"/>
                </a:solidFill>
                <a:latin typeface="Courier" pitchFamily="2" charset="0"/>
              </a:rPr>
              <a:t>:%s/hello/goodbye/g </a:t>
            </a:r>
            <a:r>
              <a:rPr lang="en-US" sz="1500" dirty="0">
                <a:solidFill>
                  <a:srgbClr val="FFFFFF"/>
                </a:solidFill>
              </a:rPr>
              <a:t>– replace all instances of “hello” with “goodbye”.</a:t>
            </a:r>
          </a:p>
          <a:p>
            <a:pPr lvl="1"/>
            <a:r>
              <a:rPr lang="en-US" sz="1500" dirty="0">
                <a:solidFill>
                  <a:srgbClr val="FFFFFF"/>
                </a:solidFill>
                <a:latin typeface="Courier" pitchFamily="2" charset="0"/>
              </a:rPr>
              <a:t>:</a:t>
            </a:r>
            <a:r>
              <a:rPr lang="en-US" sz="1500" i="1" dirty="0">
                <a:solidFill>
                  <a:srgbClr val="FFFFFF"/>
                </a:solidFill>
              </a:rPr>
              <a:t>n</a:t>
            </a:r>
            <a:r>
              <a:rPr lang="en-US" sz="1500" dirty="0">
                <a:solidFill>
                  <a:srgbClr val="FFFFFF"/>
                </a:solidFill>
              </a:rPr>
              <a:t> – jump to line number </a:t>
            </a:r>
            <a:r>
              <a:rPr lang="en-US" sz="1500" i="1" dirty="0">
                <a:solidFill>
                  <a:srgbClr val="FFFFFF"/>
                </a:solidFill>
              </a:rPr>
              <a:t>n</a:t>
            </a:r>
            <a:r>
              <a:rPr lang="en-US" sz="1500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96DFB-8FA2-A046-BCD0-3F9266E27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0163"/>
            <a:ext cx="4114800" cy="365125"/>
          </a:xfrm>
        </p:spPr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06691A-4F96-0E4F-A61E-CF5D2A31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9011"/>
            <a:ext cx="2743200" cy="365125"/>
          </a:xfrm>
        </p:spPr>
        <p:txBody>
          <a:bodyPr/>
          <a:lstStyle/>
          <a:p>
            <a:fld id="{99288C96-B2B8-0541-9483-3EA14CB3DC79}" type="slidenum">
              <a:rPr lang="en-US" smtClean="0"/>
              <a:t>10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435FC66-C09C-3A4B-AE77-45C03B220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AF260-629F-8845-BA03-D94CC1460DD8}" type="datetime3">
              <a:rPr lang="en-US" smtClean="0"/>
              <a:t>28 December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38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4F8DA-D2C7-D14C-B5F6-41FFC6672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C8079-D7E9-3743-BB50-B30AC2F38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1900" dirty="0">
                <a:solidFill>
                  <a:srgbClr val="FFFFFF"/>
                </a:solidFill>
              </a:rPr>
              <a:t>Vim commands can be thought of as a language it and of itself.</a:t>
            </a:r>
          </a:p>
          <a:p>
            <a:r>
              <a:rPr lang="en-US" sz="1900" dirty="0">
                <a:solidFill>
                  <a:srgbClr val="FFFFFF"/>
                </a:solidFill>
              </a:rPr>
              <a:t>For example, in Vim, ‘</a:t>
            </a:r>
            <a:r>
              <a:rPr lang="en-US" sz="1900" dirty="0">
                <a:solidFill>
                  <a:srgbClr val="FFFFFF"/>
                </a:solidFill>
                <a:latin typeface="Courier" pitchFamily="2" charset="0"/>
              </a:rPr>
              <a:t>d</a:t>
            </a:r>
            <a:r>
              <a:rPr lang="en-US" sz="1900" dirty="0">
                <a:solidFill>
                  <a:srgbClr val="FFFFFF"/>
                </a:solidFill>
              </a:rPr>
              <a:t>’ means to delete, and ‘</a:t>
            </a:r>
            <a:r>
              <a:rPr lang="en-US" sz="1900" dirty="0">
                <a:solidFill>
                  <a:srgbClr val="FFFFFF"/>
                </a:solidFill>
                <a:latin typeface="Courier" pitchFamily="2" charset="0"/>
              </a:rPr>
              <a:t>w</a:t>
            </a:r>
            <a:r>
              <a:rPr lang="en-US" sz="1900" dirty="0">
                <a:solidFill>
                  <a:srgbClr val="FFFFFF"/>
                </a:solidFill>
              </a:rPr>
              <a:t>’ means a word:</a:t>
            </a:r>
          </a:p>
          <a:p>
            <a:pPr lvl="1"/>
            <a:r>
              <a:rPr lang="en-US" sz="1500" dirty="0">
                <a:solidFill>
                  <a:srgbClr val="FFFFFF"/>
                </a:solidFill>
              </a:rPr>
              <a:t>These operations can be combined into the command “</a:t>
            </a:r>
            <a:r>
              <a:rPr lang="en-US" sz="1500" dirty="0" err="1">
                <a:solidFill>
                  <a:srgbClr val="FFFFFF"/>
                </a:solidFill>
                <a:latin typeface="Courier" pitchFamily="2" charset="0"/>
              </a:rPr>
              <a:t>diw</a:t>
            </a:r>
            <a:r>
              <a:rPr lang="en-US" sz="1500" dirty="0">
                <a:solidFill>
                  <a:srgbClr val="FFFFFF"/>
                </a:solidFill>
              </a:rPr>
              <a:t>”.</a:t>
            </a:r>
          </a:p>
          <a:p>
            <a:pPr lvl="1"/>
            <a:r>
              <a:rPr lang="en-US" sz="1500" dirty="0">
                <a:solidFill>
                  <a:srgbClr val="FFFFFF"/>
                </a:solidFill>
              </a:rPr>
              <a:t>This reads as “delete in word”, and deletes the word your cursor is in.</a:t>
            </a:r>
          </a:p>
          <a:p>
            <a:r>
              <a:rPr lang="en-US" sz="1900" dirty="0">
                <a:solidFill>
                  <a:srgbClr val="FFFFFF"/>
                </a:solidFill>
              </a:rPr>
              <a:t>You can also combine operations with movement/motion commands (</a:t>
            </a:r>
            <a:r>
              <a:rPr lang="en-US" sz="1900" dirty="0">
                <a:solidFill>
                  <a:srgbClr val="FFFFFF"/>
                </a:solidFill>
                <a:latin typeface="Courier" pitchFamily="2" charset="0"/>
              </a:rPr>
              <a:t>h</a:t>
            </a:r>
            <a:r>
              <a:rPr lang="en-US" sz="1900" dirty="0">
                <a:solidFill>
                  <a:srgbClr val="FFFFFF"/>
                </a:solidFill>
              </a:rPr>
              <a:t>, </a:t>
            </a:r>
            <a:r>
              <a:rPr lang="en-US" sz="1900" dirty="0">
                <a:solidFill>
                  <a:srgbClr val="FFFFFF"/>
                </a:solidFill>
                <a:latin typeface="Courier" pitchFamily="2" charset="0"/>
              </a:rPr>
              <a:t>j</a:t>
            </a:r>
            <a:r>
              <a:rPr lang="en-US" sz="1900" dirty="0">
                <a:solidFill>
                  <a:srgbClr val="FFFFFF"/>
                </a:solidFill>
              </a:rPr>
              <a:t>, </a:t>
            </a:r>
            <a:r>
              <a:rPr lang="en-US" sz="1900" dirty="0">
                <a:solidFill>
                  <a:srgbClr val="FFFFFF"/>
                </a:solidFill>
                <a:latin typeface="Courier" pitchFamily="2" charset="0"/>
              </a:rPr>
              <a:t>k</a:t>
            </a:r>
            <a:r>
              <a:rPr lang="en-US" sz="1900" dirty="0">
                <a:solidFill>
                  <a:srgbClr val="FFFFFF"/>
                </a:solidFill>
              </a:rPr>
              <a:t>, </a:t>
            </a:r>
            <a:r>
              <a:rPr lang="en-US" sz="1900" dirty="0">
                <a:solidFill>
                  <a:srgbClr val="FFFFFF"/>
                </a:solidFill>
                <a:latin typeface="Courier" pitchFamily="2" charset="0"/>
              </a:rPr>
              <a:t>l</a:t>
            </a:r>
            <a:r>
              <a:rPr lang="en-US" sz="1900" dirty="0">
                <a:solidFill>
                  <a:srgbClr val="FFFFFF"/>
                </a:solidFill>
              </a:rPr>
              <a:t>) and counts:</a:t>
            </a:r>
          </a:p>
          <a:p>
            <a:pPr lvl="1"/>
            <a:r>
              <a:rPr lang="en-US" sz="1500" dirty="0">
                <a:solidFill>
                  <a:srgbClr val="FFFFFF"/>
                </a:solidFill>
              </a:rPr>
              <a:t>The command “</a:t>
            </a:r>
            <a:r>
              <a:rPr lang="en-US" sz="1500" dirty="0">
                <a:solidFill>
                  <a:srgbClr val="FFFFFF"/>
                </a:solidFill>
                <a:latin typeface="Courier" pitchFamily="2" charset="0"/>
              </a:rPr>
              <a:t>dl</a:t>
            </a:r>
            <a:r>
              <a:rPr lang="en-US" sz="1500" dirty="0">
                <a:solidFill>
                  <a:srgbClr val="FFFFFF"/>
                </a:solidFill>
              </a:rPr>
              <a:t>” deletes one character to the right.</a:t>
            </a:r>
          </a:p>
          <a:p>
            <a:pPr lvl="1"/>
            <a:r>
              <a:rPr lang="en-US" sz="1500" dirty="0">
                <a:solidFill>
                  <a:srgbClr val="FFFFFF"/>
                </a:solidFill>
              </a:rPr>
              <a:t>The command “</a:t>
            </a:r>
            <a:r>
              <a:rPr lang="en-US" sz="1500" dirty="0">
                <a:solidFill>
                  <a:srgbClr val="FFFFFF"/>
                </a:solidFill>
                <a:latin typeface="Courier" pitchFamily="2" charset="0"/>
              </a:rPr>
              <a:t>3dl</a:t>
            </a:r>
            <a:r>
              <a:rPr lang="en-US" sz="1500" dirty="0">
                <a:solidFill>
                  <a:srgbClr val="FFFFFF"/>
                </a:solidFill>
              </a:rPr>
              <a:t>” deletes three characters to the right.</a:t>
            </a:r>
          </a:p>
          <a:p>
            <a:r>
              <a:rPr lang="en-US" sz="1900" dirty="0">
                <a:solidFill>
                  <a:srgbClr val="FFFFFF"/>
                </a:solidFill>
              </a:rPr>
              <a:t>This ability to combine operations with motions and counts is what makes Vim so flexible and great for text editing.</a:t>
            </a:r>
          </a:p>
          <a:p>
            <a:r>
              <a:rPr lang="en-US" sz="1900" dirty="0">
                <a:solidFill>
                  <a:srgbClr val="FFFFFF"/>
                </a:solidFill>
              </a:rPr>
              <a:t>Note that Vim is case-sensitive, so make sure you’re using the right casing for your commands.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96DFB-8FA2-A046-BCD0-3F9266E27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0163"/>
            <a:ext cx="4114800" cy="365125"/>
          </a:xfrm>
        </p:spPr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06691A-4F96-0E4F-A61E-CF5D2A31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9011"/>
            <a:ext cx="2743200" cy="365125"/>
          </a:xfrm>
        </p:spPr>
        <p:txBody>
          <a:bodyPr/>
          <a:lstStyle/>
          <a:p>
            <a:fld id="{99288C96-B2B8-0541-9483-3EA14CB3DC79}" type="slidenum">
              <a:rPr lang="en-US" smtClean="0"/>
              <a:t>11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B59A8DB-BDF7-3440-847D-19A1DAC26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63A2D-8C02-B24E-968C-016DF169A034}" type="datetime3">
              <a:rPr lang="en-US" smtClean="0"/>
              <a:t>28 December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0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4F8DA-D2C7-D14C-B5F6-41FFC6672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Insert Mode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C8079-D7E9-3743-BB50-B30AC2F38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Insert mode allows you to add text to a file.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Normal mode is used to navigate and make quick edits to files.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Insert mode is used only to add text.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You should spend most of your time in normal mode.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Insert mode is entered when the key ‘</a:t>
            </a:r>
            <a:r>
              <a:rPr lang="en-US" sz="2000" dirty="0" err="1">
                <a:solidFill>
                  <a:srgbClr val="FFFFFF"/>
                </a:solidFill>
                <a:latin typeface="Courier" pitchFamily="2" charset="0"/>
              </a:rPr>
              <a:t>i</a:t>
            </a:r>
            <a:r>
              <a:rPr lang="en-US" sz="2000" dirty="0">
                <a:solidFill>
                  <a:srgbClr val="FFFFFF"/>
                </a:solidFill>
              </a:rPr>
              <a:t>’ is pressed in normal mode.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You can also enter insert mode with ‘</a:t>
            </a:r>
            <a:r>
              <a:rPr lang="en-US" sz="2000" dirty="0">
                <a:solidFill>
                  <a:srgbClr val="FFFFFF"/>
                </a:solidFill>
                <a:latin typeface="Courier" pitchFamily="2" charset="0"/>
              </a:rPr>
              <a:t>a</a:t>
            </a:r>
            <a:r>
              <a:rPr lang="en-US" sz="2000" dirty="0">
                <a:solidFill>
                  <a:srgbClr val="FFFFFF"/>
                </a:solidFill>
              </a:rPr>
              <a:t>’, which appends text after the cursor rather than before.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Insert mode is exited when the escape key is pressed.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96DFB-8FA2-A046-BCD0-3F9266E27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>
                    <a:alpha val="80000"/>
                  </a:srgb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06691A-4F96-0E4F-A61E-CF5D2A31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9288C96-B2B8-0541-9483-3EA14CB3DC79}" type="slidenum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EED0191-D6C7-0349-9841-11ED85123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8F773-52C2-1E4F-89EA-FC467BB73005}" type="datetime3">
              <a:rPr lang="en-US" smtClean="0"/>
              <a:t>28 December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851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EF085B8-A2C0-4A6F-B663-CCC56F3CD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2658F6D6-96E0-421A-96D6-3DF404008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3CF62545-93A0-4FD5-9B48-48DCA794C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4F8DA-D2C7-D14C-B5F6-41FFC6672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Basic Vim Cheat 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C8079-D7E9-3743-BB50-B30AC2F386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0833"/>
            <a:ext cx="5096934" cy="4166130"/>
          </a:xfrm>
        </p:spPr>
        <p:txBody>
          <a:bodyPr>
            <a:normAutofit/>
          </a:bodyPr>
          <a:lstStyle/>
          <a:p>
            <a:r>
              <a:rPr lang="en-US" sz="1700" dirty="0">
                <a:latin typeface="Courier" pitchFamily="2" charset="0"/>
              </a:rPr>
              <a:t>H</a:t>
            </a:r>
            <a:r>
              <a:rPr lang="en-US" sz="1700" dirty="0"/>
              <a:t> – move to top of screen</a:t>
            </a:r>
          </a:p>
          <a:p>
            <a:r>
              <a:rPr lang="en-US" sz="1700" dirty="0">
                <a:latin typeface="Courier" pitchFamily="2" charset="0"/>
              </a:rPr>
              <a:t>M</a:t>
            </a:r>
            <a:r>
              <a:rPr lang="en-US" sz="1700" dirty="0"/>
              <a:t> – move to middle of screen</a:t>
            </a:r>
          </a:p>
          <a:p>
            <a:r>
              <a:rPr lang="en-US" sz="1700" dirty="0">
                <a:latin typeface="Courier" pitchFamily="2" charset="0"/>
              </a:rPr>
              <a:t>L</a:t>
            </a:r>
            <a:r>
              <a:rPr lang="en-US" sz="1700" dirty="0"/>
              <a:t> – move to bottom of screen.</a:t>
            </a:r>
          </a:p>
          <a:p>
            <a:r>
              <a:rPr lang="en-US" sz="1700" dirty="0">
                <a:latin typeface="Courier" pitchFamily="2" charset="0"/>
              </a:rPr>
              <a:t>w</a:t>
            </a:r>
            <a:r>
              <a:rPr lang="en-US" sz="1700" dirty="0"/>
              <a:t> – jump forwards to start of word</a:t>
            </a:r>
          </a:p>
          <a:p>
            <a:r>
              <a:rPr lang="en-US" sz="1700" dirty="0">
                <a:latin typeface="Courier" pitchFamily="2" charset="0"/>
              </a:rPr>
              <a:t>e</a:t>
            </a:r>
            <a:r>
              <a:rPr lang="en-US" sz="1700" dirty="0"/>
              <a:t> – jump forwards to start of word</a:t>
            </a:r>
          </a:p>
          <a:p>
            <a:r>
              <a:rPr lang="en-US" sz="1700" dirty="0">
                <a:latin typeface="Courier" pitchFamily="2" charset="0"/>
              </a:rPr>
              <a:t>b</a:t>
            </a:r>
            <a:r>
              <a:rPr lang="en-US" sz="1700" dirty="0"/>
              <a:t> – jump backwards to start of word</a:t>
            </a:r>
          </a:p>
          <a:p>
            <a:r>
              <a:rPr lang="en-US" sz="1700" dirty="0">
                <a:latin typeface="Courier" pitchFamily="2" charset="0"/>
              </a:rPr>
              <a:t>%</a:t>
            </a:r>
            <a:r>
              <a:rPr lang="en-US" sz="1700" dirty="0"/>
              <a:t> – move to matching character (used for braces)</a:t>
            </a:r>
          </a:p>
          <a:p>
            <a:r>
              <a:rPr lang="en-US" sz="1700" dirty="0">
                <a:latin typeface="Courier" pitchFamily="2" charset="0"/>
              </a:rPr>
              <a:t>^</a:t>
            </a:r>
            <a:r>
              <a:rPr lang="en-US" sz="1700" dirty="0"/>
              <a:t> – jump to first non-blank character in line</a:t>
            </a:r>
          </a:p>
          <a:p>
            <a:r>
              <a:rPr lang="en-US" sz="1700" dirty="0">
                <a:latin typeface="Courier" pitchFamily="2" charset="0"/>
              </a:rPr>
              <a:t>gg</a:t>
            </a:r>
            <a:r>
              <a:rPr lang="en-US" sz="1700" dirty="0"/>
              <a:t> – go to first line of document</a:t>
            </a:r>
          </a:p>
          <a:p>
            <a:r>
              <a:rPr lang="en-US" sz="1700" dirty="0">
                <a:latin typeface="Courier" pitchFamily="2" charset="0"/>
              </a:rPr>
              <a:t>G</a:t>
            </a:r>
            <a:r>
              <a:rPr lang="en-US" sz="1700" dirty="0"/>
              <a:t> – go to last line of document</a:t>
            </a:r>
          </a:p>
          <a:p>
            <a:r>
              <a:rPr lang="en-US" sz="1700" dirty="0">
                <a:latin typeface="Courier" pitchFamily="2" charset="0"/>
              </a:rPr>
              <a:t>:</a:t>
            </a:r>
            <a:r>
              <a:rPr lang="en-US" sz="1700" dirty="0" err="1">
                <a:latin typeface="Courier" pitchFamily="2" charset="0"/>
              </a:rPr>
              <a:t>wq</a:t>
            </a:r>
            <a:r>
              <a:rPr lang="en-US" sz="1700" dirty="0"/>
              <a:t> – save and quit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F93856-5EF4-40D5-9B14-24603D97AD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6866" y="2010833"/>
            <a:ext cx="5096933" cy="4166130"/>
          </a:xfrm>
        </p:spPr>
        <p:txBody>
          <a:bodyPr>
            <a:normAutofit/>
          </a:bodyPr>
          <a:lstStyle/>
          <a:p>
            <a:r>
              <a:rPr lang="en-US" sz="1700" dirty="0">
                <a:latin typeface="Courier" pitchFamily="2" charset="0"/>
              </a:rPr>
              <a:t>r</a:t>
            </a:r>
            <a:r>
              <a:rPr lang="en-US" sz="1700" dirty="0"/>
              <a:t> – replace a single character</a:t>
            </a:r>
          </a:p>
          <a:p>
            <a:r>
              <a:rPr lang="en-US" sz="1700" dirty="0">
                <a:latin typeface="Courier" pitchFamily="2" charset="0"/>
              </a:rPr>
              <a:t>cc</a:t>
            </a:r>
            <a:r>
              <a:rPr lang="en-US" sz="1700" dirty="0"/>
              <a:t> – change (replace) entire line</a:t>
            </a:r>
          </a:p>
          <a:p>
            <a:r>
              <a:rPr lang="en-US" sz="1700" dirty="0">
                <a:latin typeface="Courier" pitchFamily="2" charset="0"/>
              </a:rPr>
              <a:t>C</a:t>
            </a:r>
            <a:r>
              <a:rPr lang="en-US" sz="1700" dirty="0"/>
              <a:t> – change to end of the line</a:t>
            </a:r>
          </a:p>
          <a:p>
            <a:r>
              <a:rPr lang="en-US" sz="1700" dirty="0" err="1">
                <a:latin typeface="Courier" pitchFamily="2" charset="0"/>
              </a:rPr>
              <a:t>ciw</a:t>
            </a:r>
            <a:r>
              <a:rPr lang="en-US" sz="1700" dirty="0"/>
              <a:t> – change in word</a:t>
            </a:r>
          </a:p>
          <a:p>
            <a:r>
              <a:rPr lang="en-US" sz="1700" dirty="0">
                <a:latin typeface="Courier" pitchFamily="2" charset="0"/>
              </a:rPr>
              <a:t>u</a:t>
            </a:r>
            <a:r>
              <a:rPr lang="en-US" sz="1700" dirty="0"/>
              <a:t> – undo</a:t>
            </a:r>
          </a:p>
          <a:p>
            <a:r>
              <a:rPr lang="en-US" sz="1700" dirty="0" err="1">
                <a:latin typeface="Courier" pitchFamily="2" charset="0"/>
              </a:rPr>
              <a:t>CTRL+r</a:t>
            </a:r>
            <a:r>
              <a:rPr lang="en-US" sz="1700" dirty="0"/>
              <a:t> – redo</a:t>
            </a:r>
          </a:p>
          <a:p>
            <a:r>
              <a:rPr lang="en-US" sz="1700" dirty="0">
                <a:latin typeface="Courier" pitchFamily="2" charset="0"/>
              </a:rPr>
              <a:t>.</a:t>
            </a:r>
            <a:r>
              <a:rPr lang="en-US" sz="1700" dirty="0"/>
              <a:t> – repeat last command</a:t>
            </a:r>
          </a:p>
          <a:p>
            <a:r>
              <a:rPr lang="en-US" sz="1700" dirty="0" err="1">
                <a:latin typeface="Courier" pitchFamily="2" charset="0"/>
              </a:rPr>
              <a:t>yy</a:t>
            </a:r>
            <a:r>
              <a:rPr lang="en-US" sz="1700" dirty="0"/>
              <a:t> – yank (copy) line into buffer</a:t>
            </a:r>
          </a:p>
          <a:p>
            <a:r>
              <a:rPr lang="en-US" sz="1700" dirty="0">
                <a:latin typeface="Courier" pitchFamily="2" charset="0"/>
              </a:rPr>
              <a:t>Y</a:t>
            </a:r>
            <a:r>
              <a:rPr lang="en-US" sz="1700" dirty="0"/>
              <a:t> – yank to end of the line</a:t>
            </a:r>
          </a:p>
          <a:p>
            <a:r>
              <a:rPr lang="en-US" sz="1700" dirty="0">
                <a:latin typeface="Courier" pitchFamily="2" charset="0"/>
              </a:rPr>
              <a:t>p</a:t>
            </a:r>
            <a:r>
              <a:rPr lang="en-US" sz="1700" dirty="0"/>
              <a:t> – paste from buffer</a:t>
            </a:r>
          </a:p>
          <a:p>
            <a:r>
              <a:rPr lang="en-US" sz="1700" dirty="0">
                <a:latin typeface="Courier" pitchFamily="2" charset="0"/>
              </a:rPr>
              <a:t>o</a:t>
            </a:r>
            <a:r>
              <a:rPr lang="en-US" sz="1700" dirty="0"/>
              <a:t> – open new line below current 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96DFB-8FA2-A046-BCD0-3F9266E27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06691A-4F96-0E4F-A61E-CF5D2A31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9288C96-B2B8-0541-9483-3EA14CB3DC79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A8C2C8-5677-D44D-8298-8ADF39A0D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FE632-FBD4-5448-8974-C4E254895A63}" type="datetime3">
              <a:rPr lang="en-US" smtClean="0"/>
              <a:t>28 December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577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EDC99E-EC00-7948-9DFD-71CB3134C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Editors live in your fingers…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E9243-14A5-804C-8CEB-65420F401A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74" y="1774372"/>
            <a:ext cx="4064409" cy="27540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/>
              <a:t>The commands are not obvious.</a:t>
            </a:r>
          </a:p>
          <a:p>
            <a:pPr lvl="1"/>
            <a:r>
              <a:rPr lang="en-US" sz="1800"/>
              <a:t>This is not unique to Vim, it is also true for emacs.</a:t>
            </a:r>
          </a:p>
          <a:p>
            <a:r>
              <a:rPr lang="en-US" sz="1800"/>
              <a:t>It requires practice!</a:t>
            </a:r>
          </a:p>
          <a:p>
            <a:pPr lvl="1"/>
            <a:r>
              <a:rPr lang="en-US" sz="1800"/>
              <a:t>It is a kind of muscle memory, like playing the guitar.</a:t>
            </a:r>
          </a:p>
          <a:p>
            <a:pPr lvl="1"/>
            <a:r>
              <a:rPr lang="en-US" sz="1800"/>
              <a:t>No one thinks “I need to type i now to insert”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299C18-8A11-D048-8ED2-A754E315E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219" y="643467"/>
            <a:ext cx="4158534" cy="527814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59C24-0BAB-F240-88F1-793D129C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09220" y="6199632"/>
            <a:ext cx="5301531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1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9A6C3-D92F-AF4E-94E8-469828605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99288C96-B2B8-0541-9483-3EA14CB3DC79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14</a:t>
            </a:fld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E9D85-7ED5-074F-A00A-B3A74D9C7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D4D07-EDBE-1849-8391-B8FF2A1D13C1}" type="datetime3">
              <a:rPr lang="en-US" smtClean="0"/>
              <a:t>28 December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528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894B7-FBCF-F044-BBB4-AD45B9378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67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ourier" pitchFamily="2" charset="0"/>
              </a:rPr>
              <a:t>v</a:t>
            </a:r>
            <a:r>
              <a:rPr lang="en-US" sz="2000" kern="1200" dirty="0">
                <a:solidFill>
                  <a:srgbClr val="FFFFFF"/>
                </a:solidFill>
                <a:latin typeface="Courier" pitchFamily="2" charset="0"/>
              </a:rPr>
              <a:t>i </a:t>
            </a:r>
            <a:r>
              <a:rPr lang="en-US" sz="2000" dirty="0" err="1">
                <a:solidFill>
                  <a:srgbClr val="FFFFFF"/>
                </a:solidFill>
                <a:latin typeface="Courier" pitchFamily="2" charset="0"/>
              </a:rPr>
              <a:t>Makefile</a:t>
            </a:r>
            <a:endParaRPr lang="en-US" sz="2000" kern="1200" dirty="0">
              <a:solidFill>
                <a:srgbClr val="FFFFFF"/>
              </a:solidFill>
              <a:latin typeface="Courier" pitchFamily="2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13A430-0316-164B-9BC8-5774312E9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5C542-9570-5942-97B2-629FA5BF9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15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29E80A-0432-1C40-929F-6519E2EEA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CB997-9141-5A41-AD15-83912536E0FA}" type="datetime3">
              <a:rPr lang="en-US" smtClean="0"/>
              <a:t>28 December 2020</a:t>
            </a:fld>
            <a:endParaRPr lang="en-US"/>
          </a:p>
        </p:txBody>
      </p:sp>
      <p:pic>
        <p:nvPicPr>
          <p:cNvPr id="13" name="Content Placeholder 13" descr="Text&#10;&#10;Description automatically generated">
            <a:extLst>
              <a:ext uri="{FF2B5EF4-FFF2-40B4-BE49-F238E27FC236}">
                <a16:creationId xmlns:a16="http://schemas.microsoft.com/office/drawing/2014/main" id="{ACB5594F-E058-9C4A-948C-9A59E64EB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265" b="2"/>
          <a:stretch/>
        </p:blipFill>
        <p:spPr>
          <a:xfrm>
            <a:off x="3424975" y="457201"/>
            <a:ext cx="8391657" cy="563292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85782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894B7-FBCF-F044-BBB4-AD45B9378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67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ourier" pitchFamily="2" charset="0"/>
              </a:rPr>
              <a:t>v</a:t>
            </a:r>
            <a:r>
              <a:rPr lang="en-US" sz="2000" kern="1200" dirty="0">
                <a:solidFill>
                  <a:srgbClr val="FFFFFF"/>
                </a:solidFill>
                <a:latin typeface="Courier" pitchFamily="2" charset="0"/>
              </a:rPr>
              <a:t>i </a:t>
            </a:r>
            <a:r>
              <a:rPr lang="en-US" sz="2000" kern="1200" dirty="0" err="1">
                <a:solidFill>
                  <a:srgbClr val="FFFFFF"/>
                </a:solidFill>
                <a:latin typeface="Courier" pitchFamily="2" charset="0"/>
              </a:rPr>
              <a:t>hello.c</a:t>
            </a:r>
            <a:endParaRPr lang="en-US" sz="2000" kern="1200" dirty="0">
              <a:solidFill>
                <a:srgbClr val="FFFFFF"/>
              </a:solidFill>
              <a:latin typeface="Courier" pitchFamily="2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13A430-0316-164B-9BC8-5774312E9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5C542-9570-5942-97B2-629FA5BF9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16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29E80A-0432-1C40-929F-6519E2EEA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CB997-9141-5A41-AD15-83912536E0FA}" type="datetime3">
              <a:rPr lang="en-US" smtClean="0"/>
              <a:t>28 December 2020</a:t>
            </a:fld>
            <a:endParaRPr lang="en-US"/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80C4B607-3C58-3F45-8F62-E7A7C31AD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732" y="704124"/>
            <a:ext cx="8834839" cy="544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39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8EE24C-15F8-F341-A8FF-A16177696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16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Courier" pitchFamily="2" charset="0"/>
              </a:rPr>
              <a:t>v</a:t>
            </a:r>
            <a:r>
              <a:rPr lang="en-US" sz="1800" kern="1200" dirty="0">
                <a:solidFill>
                  <a:srgbClr val="FFFFFF"/>
                </a:solidFill>
                <a:latin typeface="Courier" pitchFamily="2" charset="0"/>
              </a:rPr>
              <a:t>i </a:t>
            </a:r>
            <a:r>
              <a:rPr lang="en-US" sz="1800" kern="1200" dirty="0" err="1">
                <a:solidFill>
                  <a:srgbClr val="FFFFFF"/>
                </a:solidFill>
                <a:latin typeface="Courier" pitchFamily="2" charset="0"/>
              </a:rPr>
              <a:t>README.md</a:t>
            </a:r>
            <a:endParaRPr lang="en-US" sz="1800" kern="1200" dirty="0">
              <a:solidFill>
                <a:srgbClr val="FFFFFF"/>
              </a:solidFill>
              <a:latin typeface="Courier" pitchFamily="2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897191-612B-7D46-AE91-42309D858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14810-FE4C-8942-8876-DB7CB5096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17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447595-7672-EE41-990E-B10FEBEF74F4}"/>
              </a:ext>
            </a:extLst>
          </p:cNvPr>
          <p:cNvSpPr txBox="1"/>
          <p:nvPr/>
        </p:nvSpPr>
        <p:spPr>
          <a:xfrm>
            <a:off x="4299798" y="4247118"/>
            <a:ext cx="207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Oh no! A typo!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42ECAE1-D999-8544-846C-227F37811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5C610-7DD4-E940-82E7-76553FB9B0F6}" type="datetime3">
              <a:rPr lang="en-US" smtClean="0"/>
              <a:t>28 December 2020</a:t>
            </a:fld>
            <a:endParaRPr lang="en-US"/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5B79E9B5-8D08-3343-8726-6659C86C4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993" y="1082134"/>
            <a:ext cx="8650041" cy="504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20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1AA265-08CB-B94A-9BD6-EE71B9DAD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Does it work?</a:t>
            </a:r>
          </a:p>
        </p:txBody>
      </p:sp>
      <p:sp>
        <p:nvSpPr>
          <p:cNvPr id="29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0C52F1F7-8B14-6B41-9E28-9BB4683B5C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224" b="2"/>
          <a:stretch/>
        </p:blipFill>
        <p:spPr>
          <a:xfrm>
            <a:off x="592692" y="788343"/>
            <a:ext cx="7867847" cy="5281313"/>
          </a:xfrm>
          <a:prstGeom prst="rect">
            <a:avLst/>
          </a:prstGeom>
          <a:effectLst/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A3688F8-3A54-DD46-B5B6-0F787ABE5B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872D35A8-B5D5-AE4E-8943-B0F2C41D0E47}" type="datetime3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28 December 2020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C920A2-A255-9449-91F8-8384FD15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1DB97-2941-3041-8764-EB893FC09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99288C96-B2B8-0541-9483-3EA14CB3DC79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18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334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4F8DA-D2C7-D14C-B5F6-41FFC6672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C8079-D7E9-3743-BB50-B30AC2F38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1900" dirty="0">
                <a:solidFill>
                  <a:srgbClr val="FFFFFF"/>
                </a:solidFill>
              </a:rPr>
              <a:t>There are two more required files:</a:t>
            </a:r>
          </a:p>
          <a:p>
            <a:pPr lvl="1"/>
            <a:r>
              <a:rPr lang="en-US" sz="1900" dirty="0" err="1">
                <a:solidFill>
                  <a:srgbClr val="FFFFFF"/>
                </a:solidFill>
                <a:latin typeface="Courier" pitchFamily="2" charset="0"/>
              </a:rPr>
              <a:t>DESIGN.pdf</a:t>
            </a:r>
            <a:endParaRPr lang="en-US" sz="1900" dirty="0">
              <a:solidFill>
                <a:srgbClr val="FFFFFF"/>
              </a:solidFill>
              <a:latin typeface="Courier" pitchFamily="2" charset="0"/>
            </a:endParaRPr>
          </a:p>
          <a:p>
            <a:pPr lvl="1"/>
            <a:r>
              <a:rPr lang="en-US" sz="1900" dirty="0" err="1">
                <a:solidFill>
                  <a:srgbClr val="FFFFFF"/>
                </a:solidFill>
                <a:latin typeface="Courier" pitchFamily="2" charset="0"/>
              </a:rPr>
              <a:t>WRITEUP.pdf</a:t>
            </a:r>
            <a:endParaRPr lang="en-US" sz="1900" dirty="0">
              <a:solidFill>
                <a:srgbClr val="FFFFFF"/>
              </a:solidFill>
              <a:latin typeface="Courier" pitchFamily="2" charset="0"/>
            </a:endParaRPr>
          </a:p>
          <a:p>
            <a:r>
              <a:rPr lang="en-US" sz="1900" dirty="0">
                <a:solidFill>
                  <a:srgbClr val="FFFFFF"/>
                </a:solidFill>
              </a:rPr>
              <a:t>In this case they will both be very short, but in the future they will be more detailed.</a:t>
            </a:r>
          </a:p>
          <a:p>
            <a:r>
              <a:rPr lang="en-US" sz="1900" dirty="0" err="1">
                <a:solidFill>
                  <a:srgbClr val="FFFFFF"/>
                </a:solidFill>
                <a:latin typeface="Courier" pitchFamily="2" charset="0"/>
              </a:rPr>
              <a:t>DESIGN.pdf</a:t>
            </a:r>
            <a:endParaRPr lang="en-US" sz="1900" dirty="0">
              <a:solidFill>
                <a:srgbClr val="FFFFFF"/>
              </a:solidFill>
              <a:latin typeface="Courier" pitchFamily="2" charset="0"/>
            </a:endParaRP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This document describes the design of your program and answers to the pre-lab questions.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It describes the algorithms and design decisions you have made.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It describes the problem that you are solving, inputs, and expected outputs.</a:t>
            </a:r>
          </a:p>
          <a:p>
            <a:r>
              <a:rPr lang="en-US" sz="1900" dirty="0" err="1">
                <a:solidFill>
                  <a:srgbClr val="FFFFFF"/>
                </a:solidFill>
                <a:latin typeface="Courier" pitchFamily="2" charset="0"/>
              </a:rPr>
              <a:t>WRITEUP.pdf</a:t>
            </a:r>
            <a:endParaRPr lang="en-US" sz="1900" dirty="0">
              <a:solidFill>
                <a:srgbClr val="FFFFFF"/>
              </a:solidFill>
              <a:latin typeface="Courier" pitchFamily="2" charset="0"/>
            </a:endParaRP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This document contains your analysis of running your program.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For example, if you assignment was to compare sorting algorithms this file would contain the results of that comparison.</a:t>
            </a:r>
          </a:p>
          <a:p>
            <a:pPr lvl="1"/>
            <a:endParaRPr lang="en-US" sz="1900"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96DFB-8FA2-A046-BCD0-3F9266E27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0163"/>
            <a:ext cx="4114800" cy="365125"/>
          </a:xfrm>
        </p:spPr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06691A-4F96-0E4F-A61E-CF5D2A31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9011"/>
            <a:ext cx="2743200" cy="365125"/>
          </a:xfrm>
        </p:spPr>
        <p:txBody>
          <a:bodyPr/>
          <a:lstStyle/>
          <a:p>
            <a:fld id="{99288C96-B2B8-0541-9483-3EA14CB3DC79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5CF70-8BBB-F847-A25A-50D5854E1765}"/>
              </a:ext>
            </a:extLst>
          </p:cNvPr>
          <p:cNvSpPr txBox="1"/>
          <p:nvPr/>
        </p:nvSpPr>
        <p:spPr>
          <a:xfrm>
            <a:off x="6096001" y="625033"/>
            <a:ext cx="5571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And further, by these, my son, be admonished: of making many books there is no end; and much study is a weariness of the flesh.</a:t>
            </a:r>
          </a:p>
          <a:p>
            <a:pPr algn="r"/>
            <a:r>
              <a:rPr lang="en-US" dirty="0"/>
              <a:t>—Ecclesiastes 12:12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E5B076-3BA0-FA48-8E73-47CC1FBB5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E84C-DEF4-6B4B-A307-FEB769135301}" type="datetime3">
              <a:rPr lang="en-US" smtClean="0"/>
              <a:t>28 December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85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7C079A-CE37-904F-A42D-A57AEADB9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US" sz="4000"/>
              <a:t>Assumptions</a:t>
            </a:r>
          </a:p>
        </p:txBody>
      </p:sp>
      <p:pic>
        <p:nvPicPr>
          <p:cNvPr id="5" name="Picture 4" descr="A picture containing laptop, computer, person, indoor&#10;&#10;Description automatically generated">
            <a:extLst>
              <a:ext uri="{FF2B5EF4-FFF2-40B4-BE49-F238E27FC236}">
                <a16:creationId xmlns:a16="http://schemas.microsoft.com/office/drawing/2014/main" id="{7A5ABC19-0EAC-9D43-AF74-647CEB4A00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5" r="4334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E1A6-EEF2-5242-B554-013BA7458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2409830"/>
            <a:ext cx="6798539" cy="3705217"/>
          </a:xfrm>
        </p:spPr>
        <p:txBody>
          <a:bodyPr>
            <a:normAutofit/>
          </a:bodyPr>
          <a:lstStyle/>
          <a:p>
            <a:r>
              <a:rPr lang="en-US" sz="2000" dirty="0"/>
              <a:t>You have access to a computer.</a:t>
            </a:r>
          </a:p>
          <a:p>
            <a:r>
              <a:rPr lang="en-US" sz="2000" dirty="0"/>
              <a:t>You have a virtual machine running Ubuntu 20.04</a:t>
            </a:r>
          </a:p>
          <a:p>
            <a:r>
              <a:rPr lang="en-US" sz="2000" dirty="0"/>
              <a:t>You have created your account on </a:t>
            </a:r>
            <a:r>
              <a:rPr lang="en-US" sz="2000" dirty="0">
                <a:latin typeface="Courier" pitchFamily="2" charset="0"/>
              </a:rPr>
              <a:t>git.ucsc.edu</a:t>
            </a:r>
          </a:p>
          <a:p>
            <a:r>
              <a:rPr lang="en-US" sz="2000" dirty="0"/>
              <a:t>You have created an </a:t>
            </a:r>
            <a:r>
              <a:rPr lang="en-US" sz="2000" dirty="0" err="1">
                <a:latin typeface="Courier" pitchFamily="2" charset="0"/>
              </a:rPr>
              <a:t>ssh</a:t>
            </a:r>
            <a:r>
              <a:rPr lang="en-US" sz="2000" dirty="0"/>
              <a:t> key</a:t>
            </a:r>
          </a:p>
          <a:p>
            <a:r>
              <a:rPr lang="en-US" sz="2000" dirty="0"/>
              <a:t>You have written at least a simple in a higher-level language program.</a:t>
            </a:r>
          </a:p>
          <a:p>
            <a:r>
              <a:rPr lang="en-US" sz="2000" dirty="0"/>
              <a:t>You have passed CSE 12.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2A9BFF-571B-A448-98F6-80FAB8AC37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02DA7F0-81BF-354A-9D28-D7A13536B182}" type="datetime3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28 December 2020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1C5888-5EE1-9C45-BF21-F3A8E3C29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53733" y="6356350"/>
            <a:ext cx="443803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753FC-D970-9E4A-9969-6BE61697C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3686" y="6356350"/>
            <a:ext cx="216011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9288C96-B2B8-0541-9483-3EA14CB3DC79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343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D40218-237F-484C-B6CF-2A6257708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Submit using </a:t>
            </a:r>
            <a:r>
              <a:rPr lang="en-US" sz="2600" kern="1200" dirty="0">
                <a:solidFill>
                  <a:srgbClr val="FFFFFF"/>
                </a:solidFill>
                <a:latin typeface="Courier" pitchFamily="2" charset="0"/>
              </a:rPr>
              <a:t>git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1E27DE-1468-C740-A6CC-A662FEBB6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4968" y="742615"/>
            <a:ext cx="8494497" cy="5372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E17037-D0ED-0A4C-BEEE-3D3644C0CA98}"/>
              </a:ext>
            </a:extLst>
          </p:cNvPr>
          <p:cNvSpPr txBox="1"/>
          <p:nvPr/>
        </p:nvSpPr>
        <p:spPr>
          <a:xfrm>
            <a:off x="9999637" y="1766037"/>
            <a:ext cx="1361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Add the files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181465-80A4-754A-B42A-F527F6857750}"/>
              </a:ext>
            </a:extLst>
          </p:cNvPr>
          <p:cNvSpPr txBox="1"/>
          <p:nvPr/>
        </p:nvSpPr>
        <p:spPr>
          <a:xfrm>
            <a:off x="9976966" y="2074363"/>
            <a:ext cx="2062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Commit your changes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8A9274-CF75-DD47-8CCA-33492AF4C726}"/>
              </a:ext>
            </a:extLst>
          </p:cNvPr>
          <p:cNvSpPr txBox="1"/>
          <p:nvPr/>
        </p:nvSpPr>
        <p:spPr>
          <a:xfrm>
            <a:off x="9763677" y="2743914"/>
            <a:ext cx="17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Push to the server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845D3B-066E-BA4B-A051-FABB5FFED1A7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6960021" y="1828802"/>
            <a:ext cx="3039616" cy="106512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3BB04B-1505-4343-B5B7-7870AE40E646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9400940" y="2189512"/>
            <a:ext cx="576026" cy="54128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6AE3454-55CF-FB49-9FDE-6CDB862EC52D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7156503" y="2913191"/>
            <a:ext cx="2607174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96F966-AAF2-DA47-B771-504C34EF1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8A513-5BB5-B740-AE56-23FC4B944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20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A6E3C4-13BD-2E4F-9618-A56106D7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9A4E6-76D8-404B-A9A9-9A6FF56B9BF5}" type="datetime3">
              <a:rPr lang="en-US" smtClean="0"/>
              <a:t>28 December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394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09B9E3-B02B-8146-B768-AB04AE09E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One last thing…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7726FDD9-D5A4-F949-B7A5-9C42A53804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7264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3F61BE7-3ACA-4DCE-9BE7-600D6CC7C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You must read the cheating policy.</a:t>
            </a:r>
          </a:p>
          <a:p>
            <a:r>
              <a:rPr lang="en-US" sz="2400" dirty="0">
                <a:solidFill>
                  <a:srgbClr val="FFFFFF"/>
                </a:solidFill>
              </a:rPr>
              <a:t>You acknowledge having done so by submitting a PDF of the policy using </a:t>
            </a:r>
            <a:r>
              <a:rPr lang="en-US" sz="2400" dirty="0">
                <a:solidFill>
                  <a:srgbClr val="FFFFFF"/>
                </a:solidFill>
                <a:latin typeface="Courier" pitchFamily="2" charset="0"/>
              </a:rPr>
              <a:t>git</a:t>
            </a:r>
            <a:r>
              <a:rPr lang="en-US" sz="2400" dirty="0">
                <a:solidFill>
                  <a:srgbClr val="FFFFFF"/>
                </a:solidFill>
              </a:rPr>
              <a:t>.</a:t>
            </a:r>
          </a:p>
          <a:p>
            <a:r>
              <a:rPr lang="en-US" sz="2400" dirty="0">
                <a:solidFill>
                  <a:srgbClr val="FFFFFF"/>
                </a:solidFill>
              </a:rPr>
              <a:t>If you do not read and acknowledge the policy then your assignments </a:t>
            </a:r>
            <a:r>
              <a:rPr lang="en-US" sz="2400" i="1" dirty="0">
                <a:solidFill>
                  <a:srgbClr val="FFFFFF"/>
                </a:solidFill>
              </a:rPr>
              <a:t>will not be graded</a:t>
            </a:r>
            <a:r>
              <a:rPr lang="en-US" sz="2400" dirty="0">
                <a:solidFill>
                  <a:srgbClr val="FFFFFF"/>
                </a:solidFill>
              </a:rPr>
              <a:t>.</a:t>
            </a:r>
          </a:p>
          <a:p>
            <a:r>
              <a:rPr lang="en-US" sz="2400" dirty="0">
                <a:solidFill>
                  <a:srgbClr val="FFFFFF"/>
                </a:solidFill>
              </a:rPr>
              <a:t>Do this </a:t>
            </a:r>
            <a:r>
              <a:rPr lang="en-US" sz="2400" i="1" dirty="0">
                <a:solidFill>
                  <a:srgbClr val="FFFFFF"/>
                </a:solidFill>
              </a:rPr>
              <a:t>once</a:t>
            </a:r>
            <a:r>
              <a:rPr lang="en-US" sz="2400" dirty="0">
                <a:solidFill>
                  <a:srgbClr val="FFFFFF"/>
                </a:solidFill>
              </a:rPr>
              <a:t> for </a:t>
            </a:r>
            <a:r>
              <a:rPr lang="en-US" sz="2400" dirty="0">
                <a:solidFill>
                  <a:srgbClr val="FFFFFF"/>
                </a:solidFill>
                <a:latin typeface="Courier" pitchFamily="2" charset="0"/>
              </a:rPr>
              <a:t>assignment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Courier" pitchFamily="2" charset="0"/>
              </a:rPr>
              <a:t>0</a:t>
            </a:r>
            <a:r>
              <a:rPr lang="en-US" sz="2400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D8B298-A222-8142-A4F5-CB22DB2B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9229D-5F7A-F442-ADC7-5D57507F8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21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9B5253-F2D5-7C4E-A9FA-52146610D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482EB-E698-A745-A992-4C7111CCBFD8}" type="datetime3">
              <a:rPr lang="en-US" smtClean="0"/>
              <a:t>28 December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146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0B1E3D-FC99-A440-869D-4259D3623B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66" r="1" b="1"/>
          <a:stretch/>
        </p:blipFill>
        <p:spPr>
          <a:xfrm>
            <a:off x="-1" y="23160"/>
            <a:ext cx="12192000" cy="6857990"/>
          </a:xfrm>
          <a:prstGeom prst="rect">
            <a:avLst/>
          </a:pr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096898-73C5-C641-AA08-02A57EB3B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Let’s get you on the virtual machine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BFE92-DC7C-BD4A-920B-B6E0D5FD9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68203" y="1232300"/>
            <a:ext cx="365760" cy="365125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fld id="{99288C96-B2B8-0541-9483-3EA14CB3DC79}" type="slidenum">
              <a:rPr lang="en-US">
                <a:solidFill>
                  <a:schemeClr val="tx1"/>
                </a:solidFill>
              </a:rPr>
              <a:pPr algn="ctr"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76B296F-1E27-495C-8612-ECEFEFB7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We’ll make an </a:t>
            </a:r>
            <a:r>
              <a:rPr lang="en-US" sz="1800" dirty="0" err="1">
                <a:latin typeface="Courier" pitchFamily="2" charset="0"/>
              </a:rPr>
              <a:t>ssh</a:t>
            </a:r>
            <a:r>
              <a:rPr lang="en-US" sz="1800" dirty="0"/>
              <a:t> key</a:t>
            </a:r>
          </a:p>
          <a:p>
            <a:r>
              <a:rPr lang="en-US" sz="1800" dirty="0"/>
              <a:t>Make directories</a:t>
            </a:r>
          </a:p>
          <a:p>
            <a:r>
              <a:rPr lang="en-US" sz="1800" dirty="0"/>
              <a:t>Clone a repository</a:t>
            </a:r>
          </a:p>
          <a:p>
            <a:r>
              <a:rPr lang="en-US" sz="1800" dirty="0"/>
              <a:t>… And pretty much complete assignment 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818C93-3F14-024C-97BE-60604E314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6573" y="6144611"/>
            <a:ext cx="3069020" cy="36197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>
                <a:solidFill>
                  <a:schemeClr val="tx1"/>
                </a:solidFill>
              </a:rPr>
              <a:t>© 2020 Darrell Long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9A4E92-7BDB-EF45-B09E-DCAE9BA45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FDF6-7C9A-8A4F-86A5-9EB974A0CE73}" type="datetime3">
              <a:rPr lang="en-US" smtClean="0"/>
              <a:t>28 December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237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A87E14-89EA-B54B-A540-48F1CAAB9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Create an </a:t>
            </a:r>
            <a:r>
              <a:rPr lang="en-US" sz="2600" kern="1200" dirty="0" err="1">
                <a:solidFill>
                  <a:srgbClr val="FFFFFF"/>
                </a:solidFill>
                <a:latin typeface="Courier" pitchFamily="2" charset="0"/>
              </a:rPr>
              <a:t>ssh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Key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B31078-7B0B-7A4B-A386-54BE76A1F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1603" y="512437"/>
            <a:ext cx="8333040" cy="583312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8A0FC4-D12B-0D42-A6C3-1B2BE2DA6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B8FBB0-68E0-F849-B0DD-82D839B7F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774BE42-AC8C-334E-9CF7-7B8D56D5A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74898-A967-4C40-8C42-5CFF3806D981}" type="datetime3">
              <a:rPr lang="en-US" smtClean="0"/>
              <a:t>28 December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079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A8DF63-6ECD-0E48-BED6-09F7DB608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kern="1200" dirty="0" err="1">
                <a:solidFill>
                  <a:srgbClr val="FFFFFF"/>
                </a:solidFill>
                <a:latin typeface="Courier" pitchFamily="2" charset="0"/>
              </a:rPr>
              <a:t>mkdir</a:t>
            </a:r>
            <a:r>
              <a:rPr lang="en-US" sz="1800" kern="1200" dirty="0">
                <a:solidFill>
                  <a:srgbClr val="FFFFFF"/>
                </a:solidFill>
                <a:latin typeface="Courier" pitchFamily="2" charset="0"/>
              </a:rPr>
              <a:t> cse13s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7DCDC5E-EE56-6140-B970-2E360A2B25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1928" y="757645"/>
            <a:ext cx="8413718" cy="534270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9DDAAB-CCF0-3440-A9AD-DF1544607F0D}"/>
              </a:ext>
            </a:extLst>
          </p:cNvPr>
          <p:cNvCxnSpPr/>
          <p:nvPr/>
        </p:nvCxnSpPr>
        <p:spPr>
          <a:xfrm flipH="1">
            <a:off x="7691320" y="1238268"/>
            <a:ext cx="718457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DDFFBE3-9CFC-9049-933B-BC96BD601869}"/>
              </a:ext>
            </a:extLst>
          </p:cNvPr>
          <p:cNvCxnSpPr/>
          <p:nvPr/>
        </p:nvCxnSpPr>
        <p:spPr>
          <a:xfrm flipH="1">
            <a:off x="8050548" y="1485261"/>
            <a:ext cx="718457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530B87D-BD83-EC44-81A8-69940EBDC1BA}"/>
              </a:ext>
            </a:extLst>
          </p:cNvPr>
          <p:cNvCxnSpPr/>
          <p:nvPr/>
        </p:nvCxnSpPr>
        <p:spPr>
          <a:xfrm flipH="1">
            <a:off x="7332091" y="1737509"/>
            <a:ext cx="718457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831F3E6-3767-2F46-85E5-039413932A36}"/>
              </a:ext>
            </a:extLst>
          </p:cNvPr>
          <p:cNvCxnSpPr/>
          <p:nvPr/>
        </p:nvCxnSpPr>
        <p:spPr>
          <a:xfrm flipH="1">
            <a:off x="6613634" y="1942461"/>
            <a:ext cx="718457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62FF4F8-EBB7-D14C-9616-0760295FA119}"/>
              </a:ext>
            </a:extLst>
          </p:cNvPr>
          <p:cNvSpPr txBox="1"/>
          <p:nvPr/>
        </p:nvSpPr>
        <p:spPr>
          <a:xfrm>
            <a:off x="8808006" y="1324933"/>
            <a:ext cx="1579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Keep it private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9C1DC9-9528-D142-8A4D-0A9F80712DFF}"/>
              </a:ext>
            </a:extLst>
          </p:cNvPr>
          <p:cNvSpPr txBox="1"/>
          <p:nvPr/>
        </p:nvSpPr>
        <p:spPr>
          <a:xfrm>
            <a:off x="8506585" y="1093224"/>
            <a:ext cx="2168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Create the directory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E0727F-2871-5347-B4CE-0EBA0BC1D9E2}"/>
              </a:ext>
            </a:extLst>
          </p:cNvPr>
          <p:cNvSpPr txBox="1"/>
          <p:nvPr/>
        </p:nvSpPr>
        <p:spPr>
          <a:xfrm>
            <a:off x="7321486" y="1781169"/>
            <a:ext cx="1867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Anything in it?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CC3AD1-1503-194C-B3CA-B26B4017269D}"/>
              </a:ext>
            </a:extLst>
          </p:cNvPr>
          <p:cNvSpPr txBox="1"/>
          <p:nvPr/>
        </p:nvSpPr>
        <p:spPr>
          <a:xfrm>
            <a:off x="8064746" y="1581005"/>
            <a:ext cx="1867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Go to the directory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2C02C1-5179-4E49-A76E-D0B7C3364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0E4BB-B650-474C-8C96-EA8754AA4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B3DC10-EDA2-AC42-ADB7-C35481CE2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514FF-971A-9840-8D96-8B8EB57F603B}" type="datetime3">
              <a:rPr lang="en-US" smtClean="0"/>
              <a:t>28 December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34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7B5CBC-3F2C-914C-9B33-F4A5775D0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Clone the Respository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49B15E-60AF-3749-A1F0-52568947F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2931" y="786903"/>
            <a:ext cx="8321566" cy="52841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29C29A-A5CB-234E-8A08-35370E003E82}"/>
              </a:ext>
            </a:extLst>
          </p:cNvPr>
          <p:cNvSpPr txBox="1"/>
          <p:nvPr/>
        </p:nvSpPr>
        <p:spPr>
          <a:xfrm>
            <a:off x="8860221" y="1737509"/>
            <a:ext cx="1784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This is your </a:t>
            </a:r>
            <a:r>
              <a:rPr lang="en-US" sz="1600" dirty="0" err="1">
                <a:solidFill>
                  <a:schemeClr val="bg1"/>
                </a:solidFill>
              </a:rPr>
              <a:t>CruzID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ECF8AEC-6F20-F74D-920D-D161B6D535E1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0644408" y="1387366"/>
            <a:ext cx="907512" cy="51942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8682CE-9E82-1740-B1A6-8E09389A9562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6111877" y="1681910"/>
            <a:ext cx="2748344" cy="22487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BB2376-07F1-8549-9904-9A95B06BC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BD8F63-82FF-9A4C-8CB1-5F9C87F8A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6</a:t>
            </a:fld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ED9C24-E9D6-474A-9F65-9B644AA2AFFA}"/>
              </a:ext>
            </a:extLst>
          </p:cNvPr>
          <p:cNvCxnSpPr>
            <a:cxnSpLocks/>
          </p:cNvCxnSpPr>
          <p:nvPr/>
        </p:nvCxnSpPr>
        <p:spPr>
          <a:xfrm flipV="1">
            <a:off x="10864905" y="1492002"/>
            <a:ext cx="1" cy="8226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1C6E595-B88B-5945-A103-E145FBDA0084}"/>
              </a:ext>
            </a:extLst>
          </p:cNvPr>
          <p:cNvSpPr txBox="1"/>
          <p:nvPr/>
        </p:nvSpPr>
        <p:spPr>
          <a:xfrm>
            <a:off x="9480885" y="2314701"/>
            <a:ext cx="207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 the right term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3483C06-F9B6-5749-A2DC-768076FDE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2FA9C-9831-A847-85B0-241D76A732EF}" type="datetime3">
              <a:rPr lang="en-US" smtClean="0"/>
              <a:t>28 December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82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6DFA-80A6-2F40-A62C-5591C647C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Where did you get that?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E5514A6-EB54-3246-961F-C14F118559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3590" y="729079"/>
            <a:ext cx="8437254" cy="53998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D65E18-88BA-4046-A27F-C1115C676028}"/>
              </a:ext>
            </a:extLst>
          </p:cNvPr>
          <p:cNvSpPr txBox="1"/>
          <p:nvPr/>
        </p:nvSpPr>
        <p:spPr>
          <a:xfrm>
            <a:off x="172254" y="344684"/>
            <a:ext cx="1975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Copy this URL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CD4C268-5156-8249-9D6B-FA8BE3FFBA99}"/>
              </a:ext>
            </a:extLst>
          </p:cNvPr>
          <p:cNvCxnSpPr>
            <a:cxnSpLocks/>
          </p:cNvCxnSpPr>
          <p:nvPr/>
        </p:nvCxnSpPr>
        <p:spPr>
          <a:xfrm>
            <a:off x="2013557" y="567559"/>
            <a:ext cx="5096691" cy="167114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F83230-BEB5-684E-8BBF-AE85B9931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4071B-73C6-BB41-B58F-66696BBDA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7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C708F8-10A9-CD44-96FC-01CB98BA9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45B86-4CA3-C44B-9A1D-4927B8F427FD}" type="datetime3">
              <a:rPr lang="en-US" smtClean="0"/>
              <a:t>28 December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198DC4-A309-0B48-A2F5-5C1C6F839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Start Work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18EAB7-41C0-A64E-9EED-A4207711F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0227" y="815196"/>
            <a:ext cx="8264991" cy="52276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5FC9DF-A291-B944-80A5-6101DEC72BF0}"/>
              </a:ext>
            </a:extLst>
          </p:cNvPr>
          <p:cNvSpPr txBox="1"/>
          <p:nvPr/>
        </p:nvSpPr>
        <p:spPr>
          <a:xfrm>
            <a:off x="6984123" y="1185716"/>
            <a:ext cx="1185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Did it work?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286DCC2-26C8-6D40-A4DD-7EC3A5CFE5DE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6501699" y="1267548"/>
            <a:ext cx="482424" cy="87445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12DAFD-A60E-054E-9141-8E28CDD7A3E5}"/>
              </a:ext>
            </a:extLst>
          </p:cNvPr>
          <p:cNvCxnSpPr>
            <a:stCxn id="6" idx="1"/>
          </p:cNvCxnSpPr>
          <p:nvPr/>
        </p:nvCxnSpPr>
        <p:spPr>
          <a:xfrm flipH="1">
            <a:off x="4641368" y="1354993"/>
            <a:ext cx="2342755" cy="101741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F4B130D-49CC-254A-AD2A-850E2711938B}"/>
              </a:ext>
            </a:extLst>
          </p:cNvPr>
          <p:cNvSpPr txBox="1"/>
          <p:nvPr/>
        </p:nvSpPr>
        <p:spPr>
          <a:xfrm>
            <a:off x="8678498" y="1524270"/>
            <a:ext cx="1833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Enter the directory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1D2FB7-AB56-6342-BDDE-B73C7CDAF8A7}"/>
              </a:ext>
            </a:extLst>
          </p:cNvPr>
          <p:cNvSpPr txBox="1"/>
          <p:nvPr/>
        </p:nvSpPr>
        <p:spPr>
          <a:xfrm>
            <a:off x="8576149" y="1807370"/>
            <a:ext cx="1185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Edit the file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13ADA7-AC13-0D4D-8F6F-F5D776F48E20}"/>
              </a:ext>
            </a:extLst>
          </p:cNvPr>
          <p:cNvCxnSpPr/>
          <p:nvPr/>
        </p:nvCxnSpPr>
        <p:spPr>
          <a:xfrm flipH="1">
            <a:off x="7991394" y="1709449"/>
            <a:ext cx="709843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C78194F-87D0-ED49-9D52-9342E5BE139B}"/>
              </a:ext>
            </a:extLst>
          </p:cNvPr>
          <p:cNvCxnSpPr>
            <a:cxnSpLocks/>
          </p:cNvCxnSpPr>
          <p:nvPr/>
        </p:nvCxnSpPr>
        <p:spPr>
          <a:xfrm flipH="1">
            <a:off x="7464334" y="1976647"/>
            <a:ext cx="1054120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599857-9D89-F24B-BE2A-01F7F9ED9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00D77D-E769-1349-9F93-58399F81E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8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7741B0-E270-9949-B228-8EE2568E1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B3C96-479D-434C-8156-37B619A9EC47}" type="datetime3">
              <a:rPr lang="en-US" smtClean="0"/>
              <a:t>28 December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82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4F8DA-D2C7-D14C-B5F6-41FFC6672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 pitchFamily="2" charset="0"/>
              </a:rPr>
              <a:t>Vi/Vim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C8079-D7E9-3743-BB50-B30AC2F38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2"/>
            <a:ext cx="10515598" cy="3556396"/>
          </a:xfrm>
        </p:spPr>
        <p:txBody>
          <a:bodyPr>
            <a:normAutofit/>
          </a:bodyPr>
          <a:lstStyle/>
          <a:p>
            <a:r>
              <a:rPr lang="en-US" sz="1900" dirty="0">
                <a:solidFill>
                  <a:srgbClr val="FFFFFF"/>
                </a:solidFill>
              </a:rPr>
              <a:t>Vi is the standard text editor found on Unix systems.</a:t>
            </a:r>
          </a:p>
          <a:p>
            <a:r>
              <a:rPr lang="en-US" sz="1900" dirty="0">
                <a:solidFill>
                  <a:srgbClr val="FFFFFF"/>
                </a:solidFill>
              </a:rPr>
              <a:t>Vim is an acronym for “Vi </a:t>
            </a:r>
            <a:r>
              <a:rPr lang="en-US" sz="1900" dirty="0" err="1">
                <a:solidFill>
                  <a:srgbClr val="FFFFFF"/>
                </a:solidFill>
              </a:rPr>
              <a:t>IMproved</a:t>
            </a:r>
            <a:r>
              <a:rPr lang="en-US" sz="1900" dirty="0">
                <a:solidFill>
                  <a:srgbClr val="FFFFFF"/>
                </a:solidFill>
              </a:rPr>
              <a:t>” and is considered a clone of the Vi editor.</a:t>
            </a:r>
          </a:p>
          <a:p>
            <a:pPr lvl="1"/>
            <a:r>
              <a:rPr lang="en-US" sz="1500" dirty="0">
                <a:solidFill>
                  <a:srgbClr val="FFFFFF"/>
                </a:solidFill>
              </a:rPr>
              <a:t>Most U</a:t>
            </a:r>
            <a:r>
              <a:rPr lang="en-US" sz="1200" dirty="0">
                <a:solidFill>
                  <a:srgbClr val="FFFFFF"/>
                </a:solidFill>
              </a:rPr>
              <a:t>NIX</a:t>
            </a:r>
            <a:r>
              <a:rPr lang="en-US" sz="1500" dirty="0">
                <a:solidFill>
                  <a:srgbClr val="FFFFFF"/>
                </a:solidFill>
              </a:rPr>
              <a:t> systems simply alias “vi” to “vim” so using either one is fine.</a:t>
            </a:r>
          </a:p>
          <a:p>
            <a:r>
              <a:rPr lang="en-US" sz="1900" dirty="0">
                <a:solidFill>
                  <a:srgbClr val="FFFFFF"/>
                </a:solidFill>
              </a:rPr>
              <a:t>Functionally, Vim is almost a proper superset of Vi, thus everything in Vi as also available in Vim.</a:t>
            </a:r>
          </a:p>
          <a:p>
            <a:pPr lvl="1"/>
            <a:r>
              <a:rPr lang="en-US" sz="1500" dirty="0">
                <a:solidFill>
                  <a:srgbClr val="FFFFFF"/>
                </a:solidFill>
              </a:rPr>
              <a:t>In general, use Vim when possible as includes built-in support for numerous programming languages and has been ported to a much wider range of OS’s than Vi.</a:t>
            </a:r>
            <a:endParaRPr lang="en-US" sz="1900" dirty="0">
              <a:solidFill>
                <a:srgbClr val="FFFFFF"/>
              </a:solidFill>
            </a:endParaRPr>
          </a:p>
          <a:p>
            <a:r>
              <a:rPr lang="en-US" sz="1900" dirty="0">
                <a:solidFill>
                  <a:srgbClr val="FFFFFF"/>
                </a:solidFill>
              </a:rPr>
              <a:t>Vim uses two different modes for text editing: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500" dirty="0">
                <a:solidFill>
                  <a:srgbClr val="FFFFFF"/>
                </a:solidFill>
              </a:rPr>
              <a:t>Normal mode (also called command mode)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500" dirty="0">
                <a:solidFill>
                  <a:srgbClr val="FFFFFF"/>
                </a:solidFill>
              </a:rPr>
              <a:t>Insert mode</a:t>
            </a:r>
          </a:p>
          <a:p>
            <a:r>
              <a:rPr lang="en-US" sz="1900" dirty="0">
                <a:solidFill>
                  <a:srgbClr val="FFFFFF"/>
                </a:solidFill>
              </a:rPr>
              <a:t>We will only cover the basics of Vi/Vim to get you started.</a:t>
            </a:r>
          </a:p>
          <a:p>
            <a:pPr lvl="1"/>
            <a:r>
              <a:rPr lang="en-US" sz="1500" dirty="0">
                <a:solidFill>
                  <a:srgbClr val="FFFFFF"/>
                </a:solidFill>
              </a:rPr>
              <a:t>If you wish to learn all the nuances of Vi/Vim, you will have to do so yourself.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96DFB-8FA2-A046-BCD0-3F9266E27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0163"/>
            <a:ext cx="4114800" cy="365125"/>
          </a:xfrm>
        </p:spPr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06691A-4F96-0E4F-A61E-CF5D2A31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9011"/>
            <a:ext cx="2743200" cy="365125"/>
          </a:xfrm>
        </p:spPr>
        <p:txBody>
          <a:bodyPr/>
          <a:lstStyle/>
          <a:p>
            <a:fld id="{99288C96-B2B8-0541-9483-3EA14CB3DC79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4DA55-9553-2F49-86EF-E3DF6D3AF317}"/>
              </a:ext>
            </a:extLst>
          </p:cNvPr>
          <p:cNvSpPr txBox="1"/>
          <p:nvPr/>
        </p:nvSpPr>
        <p:spPr>
          <a:xfrm>
            <a:off x="4542757" y="530186"/>
            <a:ext cx="67817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rgbClr val="FFFFFF"/>
                </a:solidFill>
              </a:rPr>
              <a:t>The pursuit of knowledge is never-ending. The day you stop seeking knowledge is the day you stop growing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</a:p>
          <a:p>
            <a:pPr algn="r"/>
            <a:r>
              <a:rPr lang="en-US" sz="1600" dirty="0">
                <a:solidFill>
                  <a:srgbClr val="FFFFFF"/>
                </a:solidFill>
              </a:rPr>
              <a:t>—Brandon Travis </a:t>
            </a:r>
            <a:r>
              <a:rPr lang="en-US" sz="1600" dirty="0" err="1">
                <a:solidFill>
                  <a:srgbClr val="FFFFFF"/>
                </a:solidFill>
              </a:rPr>
              <a:t>Ciaccio</a:t>
            </a:r>
            <a:endParaRPr lang="en-US" sz="1600" dirty="0">
              <a:solidFill>
                <a:srgbClr val="FFFFFF"/>
              </a:solidFill>
            </a:endParaRPr>
          </a:p>
          <a:p>
            <a:pPr algn="r"/>
            <a:endParaRPr lang="en-US" sz="16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A03901-3346-4C49-AAB4-923C88F74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BE621-B905-9F4F-B19C-1EE1CC1D45CB}" type="datetime3">
              <a:rPr lang="en-US" smtClean="0"/>
              <a:t>28 December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3984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1270</Words>
  <Application>Microsoft Office PowerPoint</Application>
  <PresentationFormat>Widescreen</PresentationFormat>
  <Paragraphs>195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Courier</vt:lpstr>
      <vt:lpstr>Office Theme</vt:lpstr>
      <vt:lpstr>Getting Started</vt:lpstr>
      <vt:lpstr>Assumptions</vt:lpstr>
      <vt:lpstr>Let’s get you on the virtual machine</vt:lpstr>
      <vt:lpstr>Create an ssh Key</vt:lpstr>
      <vt:lpstr>mkdir cse13s</vt:lpstr>
      <vt:lpstr>Clone the Respository</vt:lpstr>
      <vt:lpstr>Where did you get that?</vt:lpstr>
      <vt:lpstr>Start Work</vt:lpstr>
      <vt:lpstr>Vi/Vim</vt:lpstr>
      <vt:lpstr>Normal Mode</vt:lpstr>
      <vt:lpstr>Commands</vt:lpstr>
      <vt:lpstr>Insert Mode</vt:lpstr>
      <vt:lpstr>Basic Vim Cheat sheet</vt:lpstr>
      <vt:lpstr>Editors live in your fingers…</vt:lpstr>
      <vt:lpstr>vi Makefile</vt:lpstr>
      <vt:lpstr>vi hello.c</vt:lpstr>
      <vt:lpstr>vi README.md</vt:lpstr>
      <vt:lpstr>Does it work?</vt:lpstr>
      <vt:lpstr>Documentation</vt:lpstr>
      <vt:lpstr>Submit using git</vt:lpstr>
      <vt:lpstr>One last thing…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</dc:title>
  <dc:creator>Darrell Long</dc:creator>
  <cp:lastModifiedBy>Gabriel Andres Torres</cp:lastModifiedBy>
  <cp:revision>2</cp:revision>
  <dcterms:created xsi:type="dcterms:W3CDTF">2020-12-28T19:46:32Z</dcterms:created>
  <dcterms:modified xsi:type="dcterms:W3CDTF">2020-12-28T23:11:49Z</dcterms:modified>
</cp:coreProperties>
</file>